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4" r:id="rId4"/>
    <p:sldId id="270" r:id="rId5"/>
    <p:sldId id="273" r:id="rId6"/>
    <p:sldId id="257" r:id="rId7"/>
    <p:sldId id="271" r:id="rId8"/>
    <p:sldId id="259" r:id="rId9"/>
    <p:sldId id="260" r:id="rId10"/>
    <p:sldId id="261" r:id="rId11"/>
    <p:sldId id="267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72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bias\Dropbox\SO\geografi\diagram\exceldiagram%20Kiru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800" b="1" i="0" u="none" strike="noStrike" baseline="0">
                <a:effectLst/>
              </a:rPr>
              <a:t>Kiruna </a:t>
            </a:r>
            <a:r>
              <a:rPr lang="sv-SE" sz="1800" b="0" i="0" u="sng" strike="noStrike" baseline="0">
                <a:effectLst/>
              </a:rPr>
              <a:t>67°51′N 020°13′E</a:t>
            </a:r>
            <a:endParaRPr lang="sv-SE"/>
          </a:p>
        </c:rich>
      </c:tx>
      <c:layout>
        <c:manualLayout>
          <c:xMode val="edge"/>
          <c:yMode val="edge"/>
          <c:x val="0.14417810676891196"/>
          <c:y val="3.056351480420248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klimatdiagram!$A$3</c:f>
              <c:strCache>
                <c:ptCount val="1"/>
                <c:pt idx="0">
                  <c:v>Nederbörd</c:v>
                </c:pt>
              </c:strCache>
            </c:strRef>
          </c:tx>
          <c:invertIfNegative val="0"/>
          <c:cat>
            <c:strRef>
              <c:f>klimatdiagram!$B$2:$M$2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klimatdiagram!$B$3:$M$3</c:f>
              <c:numCache>
                <c:formatCode>General</c:formatCode>
                <c:ptCount val="12"/>
                <c:pt idx="0">
                  <c:v>30.1</c:v>
                </c:pt>
                <c:pt idx="1">
                  <c:v>25.4</c:v>
                </c:pt>
                <c:pt idx="2">
                  <c:v>26.2</c:v>
                </c:pt>
                <c:pt idx="3">
                  <c:v>26.9</c:v>
                </c:pt>
                <c:pt idx="4">
                  <c:v>33.6</c:v>
                </c:pt>
                <c:pt idx="5">
                  <c:v>48.5</c:v>
                </c:pt>
                <c:pt idx="6">
                  <c:v>86.1</c:v>
                </c:pt>
                <c:pt idx="7">
                  <c:v>73.599999999999994</c:v>
                </c:pt>
                <c:pt idx="8">
                  <c:v>49.3</c:v>
                </c:pt>
                <c:pt idx="9">
                  <c:v>47</c:v>
                </c:pt>
                <c:pt idx="10">
                  <c:v>41.5</c:v>
                </c:pt>
                <c:pt idx="1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82432"/>
        <c:axId val="36080256"/>
      </c:barChart>
      <c:lineChart>
        <c:grouping val="standard"/>
        <c:varyColors val="0"/>
        <c:ser>
          <c:idx val="1"/>
          <c:order val="1"/>
          <c:tx>
            <c:strRef>
              <c:f>klimatdiagram!$A$4</c:f>
              <c:strCache>
                <c:ptCount val="1"/>
                <c:pt idx="0">
                  <c:v>Temperatur</c:v>
                </c:pt>
              </c:strCache>
            </c:strRef>
          </c:tx>
          <c:marker>
            <c:symbol val="none"/>
          </c:marker>
          <c:cat>
            <c:strRef>
              <c:f>klimatdiagram!$B$2:$M$2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klimatdiagram!$B$4:$M$4</c:f>
              <c:numCache>
                <c:formatCode>General</c:formatCode>
                <c:ptCount val="12"/>
                <c:pt idx="0">
                  <c:v>-16.899999999999999</c:v>
                </c:pt>
                <c:pt idx="1">
                  <c:v>-17.399999999999999</c:v>
                </c:pt>
                <c:pt idx="2">
                  <c:v>-12.7</c:v>
                </c:pt>
                <c:pt idx="3">
                  <c:v>-5.2</c:v>
                </c:pt>
                <c:pt idx="4">
                  <c:v>3.4</c:v>
                </c:pt>
                <c:pt idx="5">
                  <c:v>9.6</c:v>
                </c:pt>
                <c:pt idx="6">
                  <c:v>12</c:v>
                </c:pt>
                <c:pt idx="7">
                  <c:v>9.8000000000000007</c:v>
                </c:pt>
                <c:pt idx="8">
                  <c:v>4.5999999999999996</c:v>
                </c:pt>
                <c:pt idx="9">
                  <c:v>-6.4</c:v>
                </c:pt>
                <c:pt idx="10">
                  <c:v>-8.1</c:v>
                </c:pt>
                <c:pt idx="11">
                  <c:v>-15.8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053312"/>
        <c:axId val="36078336"/>
      </c:lineChart>
      <c:catAx>
        <c:axId val="7705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078336"/>
        <c:crossesAt val="-40"/>
        <c:auto val="1"/>
        <c:lblAlgn val="ctr"/>
        <c:lblOffset val="100"/>
        <c:noMultiLvlLbl val="0"/>
      </c:catAx>
      <c:valAx>
        <c:axId val="36078336"/>
        <c:scaling>
          <c:orientation val="minMax"/>
          <c:max val="30"/>
          <c:min val="-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Temperatur (°C</a:t>
                </a:r>
                <a:r>
                  <a:rPr lang="sv-SE" sz="1000" b="0" i="0" u="none" strike="noStrike" baseline="0">
                    <a:effectLst/>
                  </a:rPr>
                  <a:t>)</a:t>
                </a:r>
                <a:endParaRPr lang="sv-S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053312"/>
        <c:crosses val="autoZero"/>
        <c:crossBetween val="between"/>
      </c:valAx>
      <c:valAx>
        <c:axId val="36080256"/>
        <c:scaling>
          <c:orientation val="minMax"/>
          <c:max val="3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Nederbörd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082432"/>
        <c:crosses val="max"/>
        <c:crossBetween val="between"/>
      </c:valAx>
      <c:catAx>
        <c:axId val="3608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08025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>
          <a:lumMod val="65000"/>
          <a:lumOff val="35000"/>
        </a:schemeClr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36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7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70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5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6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60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88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73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76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3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55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3C4A-9493-4755-A32E-4A18E71E70D2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B15C-E6E0-4278-98D1-8E66B5A103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3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Verchojansk" TargetMode="External"/><Relationship Id="rId7" Type="http://schemas.openxmlformats.org/officeDocument/2006/relationships/image" Target="../media/image1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f/fc/Crepuscular_rays_in_ggp_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5818" y="46360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4000" b="1" dirty="0">
              <a:solidFill>
                <a:srgbClr val="00206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01680" y="1484784"/>
            <a:ext cx="85406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</a:rPr>
              <a:t>Vad är klimat?</a:t>
            </a:r>
          </a:p>
          <a:p>
            <a:r>
              <a:rPr lang="sv-SE" sz="2000" b="1" dirty="0" smtClean="0">
                <a:solidFill>
                  <a:schemeClr val="tx2"/>
                </a:solidFill>
              </a:rPr>
              <a:t>Klimatet</a:t>
            </a:r>
            <a:r>
              <a:rPr lang="sv-SE" sz="2000" dirty="0" smtClean="0">
                <a:solidFill>
                  <a:schemeClr val="tx2"/>
                </a:solidFill>
              </a:rPr>
              <a:t> är en beteckning för </a:t>
            </a:r>
            <a:r>
              <a:rPr lang="sv-SE" sz="2000" b="1" dirty="0" smtClean="0">
                <a:solidFill>
                  <a:schemeClr val="tx2"/>
                </a:solidFill>
              </a:rPr>
              <a:t>det genomsnittliga vädret </a:t>
            </a:r>
            <a:r>
              <a:rPr lang="sv-SE" sz="2000" dirty="0" smtClean="0">
                <a:solidFill>
                  <a:schemeClr val="tx2"/>
                </a:solidFill>
              </a:rPr>
              <a:t>under en längre tid. När meteorologen på TV säger att temperaturen är ”under det normala” jämför hon med genomsnittstemperaturen åren 1961-1990.</a:t>
            </a:r>
          </a:p>
          <a:p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Mikroklimat  </a:t>
            </a:r>
            <a:r>
              <a:rPr lang="sv-SE" sz="2000" dirty="0">
                <a:solidFill>
                  <a:schemeClr val="tx2"/>
                </a:solidFill>
              </a:rPr>
              <a:t>	klimatet i en skogsglänta</a:t>
            </a:r>
          </a:p>
          <a:p>
            <a:r>
              <a:rPr lang="sv-SE" sz="2000" dirty="0">
                <a:solidFill>
                  <a:schemeClr val="tx2"/>
                </a:solidFill>
              </a:rPr>
              <a:t>Lokalklimat	klimatet i en floddal/stad</a:t>
            </a:r>
          </a:p>
          <a:p>
            <a:r>
              <a:rPr lang="sv-SE" sz="2000" dirty="0">
                <a:solidFill>
                  <a:schemeClr val="tx2"/>
                </a:solidFill>
              </a:rPr>
              <a:t>Regionalt klimat	klimatet i norra Europa</a:t>
            </a:r>
          </a:p>
          <a:p>
            <a:r>
              <a:rPr lang="sv-SE" sz="2000" dirty="0">
                <a:solidFill>
                  <a:schemeClr val="tx2"/>
                </a:solidFill>
              </a:rPr>
              <a:t>Globalt klimat	klimatet i hela världen</a:t>
            </a:r>
          </a:p>
          <a:p>
            <a:r>
              <a:rPr lang="sv-SE" sz="2800" b="1" dirty="0" smtClean="0">
                <a:solidFill>
                  <a:schemeClr val="tx2"/>
                </a:solidFill>
              </a:rPr>
              <a:t>Vad är väder?</a:t>
            </a:r>
          </a:p>
          <a:p>
            <a:r>
              <a:rPr lang="sv-SE" sz="2000" b="1" dirty="0" smtClean="0">
                <a:solidFill>
                  <a:schemeClr val="tx2"/>
                </a:solidFill>
              </a:rPr>
              <a:t>Väder</a:t>
            </a:r>
            <a:r>
              <a:rPr lang="sv-SE" sz="2000" dirty="0" smtClean="0">
                <a:solidFill>
                  <a:schemeClr val="tx2"/>
                </a:solidFill>
              </a:rPr>
              <a:t> = påverkas av temperatur, vindar, luftfuktighet, nederbörd. Mäts under en kortare tid</a:t>
            </a:r>
          </a:p>
          <a:p>
            <a:endParaRPr lang="sv-SE" sz="2800" dirty="0" smtClean="0">
              <a:solidFill>
                <a:schemeClr val="tx2"/>
              </a:solidFill>
            </a:endParaRPr>
          </a:p>
          <a:p>
            <a:endParaRPr lang="sv-SE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bahamasblogg.com/wp-content/uploads/2011/10/d%C3%A5ligt-v%C3%A4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28845" b="46683"/>
          <a:stretch/>
        </p:blipFill>
        <p:spPr bwMode="auto">
          <a:xfrm>
            <a:off x="301680" y="5589240"/>
            <a:ext cx="8590800" cy="11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5818" y="463605"/>
            <a:ext cx="6860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chemeClr val="tx2"/>
                </a:solidFill>
              </a:rPr>
              <a:t>F</a:t>
            </a:r>
            <a:r>
              <a:rPr lang="sv-SE" sz="4000" b="1" dirty="0" smtClean="0">
                <a:solidFill>
                  <a:schemeClr val="tx2"/>
                </a:solidFill>
              </a:rPr>
              <a:t>aktorer som påverkar klimatet</a:t>
            </a:r>
            <a:endParaRPr lang="sv-SE" sz="4000" b="1" dirty="0">
              <a:solidFill>
                <a:schemeClr val="tx2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5536" y="1368191"/>
            <a:ext cx="5929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800" b="1" u="sng" dirty="0" smtClean="0">
                <a:solidFill>
                  <a:schemeClr val="tx2">
                    <a:lumMod val="50000"/>
                  </a:schemeClr>
                </a:solidFill>
              </a:rPr>
              <a:t>Inlandsklimat</a:t>
            </a:r>
            <a:r>
              <a:rPr lang="sv-SE" sz="2000" b="1" dirty="0" smtClean="0">
                <a:solidFill>
                  <a:schemeClr val="tx2">
                    <a:lumMod val="50000"/>
                  </a:schemeClr>
                </a:solidFill>
              </a:rPr>
              <a:t>: kalla vintrar och varma somrar </a:t>
            </a:r>
            <a:endParaRPr lang="sv-S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arcticphoto.co.uk/Pix/RV/01/RV.0020-07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6" y="1989458"/>
            <a:ext cx="1951378" cy="12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hamweather.com/wp-content/uploads/ColdestPlace_Verkhoyansk-1024x589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94" y="1989458"/>
            <a:ext cx="6438900" cy="41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stanzapub.com/readers/2009/10/11/7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4" y="3289076"/>
            <a:ext cx="1951200" cy="13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stanzapub.com/readers/2009/10/11/yakutsk300x225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4" y="4685404"/>
            <a:ext cx="1951200" cy="14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7"/>
          <a:srcRect r="17831"/>
          <a:stretch/>
        </p:blipFill>
        <p:spPr>
          <a:xfrm>
            <a:off x="5227044" y="4261568"/>
            <a:ext cx="3538227" cy="23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086A-827A-43F8-BEF5-A37CF9DB33C1}" type="datetime11">
              <a:rPr lang="sv-SE" smtClean="0"/>
              <a:t>08:53:19</a:t>
            </a:fld>
            <a:endParaRPr lang="sv-SE"/>
          </a:p>
        </p:txBody>
      </p:sp>
      <p:pic>
        <p:nvPicPr>
          <p:cNvPr id="1030" name="Picture 6" descr="http://www.e-k-m.se/vaxthuseffekt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" y="2838361"/>
            <a:ext cx="9116037" cy="40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23528" y="332656"/>
            <a:ext cx="6860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002060"/>
                </a:solidFill>
              </a:rPr>
              <a:t>F</a:t>
            </a:r>
            <a:r>
              <a:rPr lang="sv-SE" sz="4000" b="1" dirty="0" smtClean="0">
                <a:solidFill>
                  <a:srgbClr val="002060"/>
                </a:solidFill>
              </a:rPr>
              <a:t>aktorer som påverkar klimatet</a:t>
            </a:r>
            <a:endParaRPr lang="sv-SE" sz="4000" b="1" dirty="0">
              <a:solidFill>
                <a:srgbClr val="00206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51703" y="1235405"/>
            <a:ext cx="8461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000" b="1" u="sng" dirty="0" smtClean="0">
                <a:solidFill>
                  <a:srgbClr val="002060"/>
                </a:solidFill>
              </a:rPr>
              <a:t>Växthuseffekten</a:t>
            </a:r>
            <a:r>
              <a:rPr lang="sv-SE" sz="2000" b="1" dirty="0" smtClean="0">
                <a:solidFill>
                  <a:srgbClr val="002060"/>
                </a:solidFill>
              </a:rPr>
              <a:t>: Vår atmosfär håller kvar värme; jämnare och högre temperatur.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000" b="1" dirty="0" smtClean="0">
                <a:solidFill>
                  <a:srgbClr val="002060"/>
                </a:solidFill>
              </a:rPr>
              <a:t>Människan förstärker växthuseffekten genom att förbränna </a:t>
            </a:r>
            <a:r>
              <a:rPr lang="sv-SE" sz="2000" b="1" u="sng" dirty="0" smtClean="0">
                <a:solidFill>
                  <a:srgbClr val="002060"/>
                </a:solidFill>
              </a:rPr>
              <a:t>fossila bränslen</a:t>
            </a:r>
            <a:r>
              <a:rPr lang="sv-SE" sz="2000" b="1" dirty="0" smtClean="0">
                <a:solidFill>
                  <a:srgbClr val="002060"/>
                </a:solidFill>
              </a:rPr>
              <a:t>. Då frigörs och skapas växthusgaser och värmen stiger. </a:t>
            </a:r>
            <a:endParaRPr lang="sv-SE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87624" y="2636912"/>
            <a:ext cx="512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v-S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Närheten till ekvatorn</a:t>
            </a:r>
          </a:p>
          <a:p>
            <a:pPr marL="457200" indent="-457200">
              <a:buAutoNum type="arabicPeriod"/>
            </a:pPr>
            <a:r>
              <a:rPr lang="sv-S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Höjd över havet</a:t>
            </a:r>
          </a:p>
          <a:p>
            <a:pPr marL="457200" indent="-457200">
              <a:buAutoNum type="arabicPeriod"/>
            </a:pPr>
            <a:r>
              <a:rPr lang="sv-S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Vindar och havsströmmar</a:t>
            </a:r>
          </a:p>
          <a:p>
            <a:pPr marL="457200" indent="-457200">
              <a:buAutoNum type="arabicPeriod"/>
            </a:pPr>
            <a:r>
              <a:rPr lang="sv-S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Närhet till havet</a:t>
            </a:r>
          </a:p>
          <a:p>
            <a:pPr marL="1028700" lvl="1" indent="-571500">
              <a:buFontTx/>
              <a:buChar char="-"/>
            </a:pPr>
            <a:r>
              <a:rPr lang="sv-SE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Inlandsklimat</a:t>
            </a:r>
          </a:p>
          <a:p>
            <a:pPr marL="1028700" lvl="1" indent="-571500">
              <a:buFontTx/>
              <a:buChar char="-"/>
            </a:pPr>
            <a:r>
              <a:rPr lang="sv-SE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Kustklimat</a:t>
            </a:r>
          </a:p>
          <a:p>
            <a:pPr marL="457200" indent="-457200">
              <a:buAutoNum type="arabicPeriod"/>
            </a:pPr>
            <a:endParaRPr lang="sv-S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sv-S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Faktorer som påverkar klimatet</a:t>
            </a:r>
            <a:endParaRPr lang="sv-S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6800800" cy="3073896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3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5818" y="463605"/>
            <a:ext cx="6860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002060"/>
                </a:solidFill>
              </a:rPr>
              <a:t>F</a:t>
            </a:r>
            <a:r>
              <a:rPr lang="sv-SE" sz="4000" b="1" dirty="0" smtClean="0">
                <a:solidFill>
                  <a:srgbClr val="002060"/>
                </a:solidFill>
              </a:rPr>
              <a:t>aktorer som påverkar klimatet</a:t>
            </a:r>
            <a:endParaRPr lang="sv-SE" sz="4000" b="1" dirty="0">
              <a:solidFill>
                <a:srgbClr val="00206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23528" y="138404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b="1" dirty="0" smtClean="0">
                <a:solidFill>
                  <a:schemeClr val="tx2">
                    <a:lumMod val="50000"/>
                  </a:schemeClr>
                </a:solidFill>
              </a:rPr>
              <a:t>Solen ger oss energi! Solen är orsaken till vårt klimat.</a:t>
            </a:r>
            <a:endParaRPr lang="sv-S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File:Crepuscular rays in ggp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4" y="2059192"/>
            <a:ext cx="6807580" cy="45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5818" y="463605"/>
            <a:ext cx="68603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002060"/>
                </a:solidFill>
              </a:rPr>
              <a:t>F</a:t>
            </a:r>
            <a:r>
              <a:rPr lang="sv-SE" sz="4000" b="1" dirty="0" smtClean="0">
                <a:solidFill>
                  <a:srgbClr val="002060"/>
                </a:solidFill>
              </a:rPr>
              <a:t>aktorer som påverkar klimatet</a:t>
            </a:r>
          </a:p>
          <a:p>
            <a:endParaRPr lang="sv-SE" sz="1600" b="1" dirty="0">
              <a:solidFill>
                <a:srgbClr val="002060"/>
              </a:solidFill>
            </a:endParaRPr>
          </a:p>
          <a:p>
            <a:r>
              <a:rPr lang="sv-SE" sz="2400" b="1" dirty="0" smtClean="0">
                <a:solidFill>
                  <a:srgbClr val="002060"/>
                </a:solidFill>
              </a:rPr>
              <a:t>1. </a:t>
            </a:r>
            <a:r>
              <a:rPr lang="sv-SE" sz="2400" b="1" dirty="0" smtClean="0">
                <a:solidFill>
                  <a:schemeClr val="tx2">
                    <a:lumMod val="50000"/>
                  </a:schemeClr>
                </a:solidFill>
              </a:rPr>
              <a:t>Närhet till ekvatorn</a:t>
            </a:r>
            <a:endParaRPr lang="sv-S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alltomvetenskap.se/edrum/uploaded/image/2009/8/26/milankovic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9586" r="6198" b="77328"/>
          <a:stretch/>
        </p:blipFill>
        <p:spPr bwMode="auto">
          <a:xfrm>
            <a:off x="0" y="1916832"/>
            <a:ext cx="9144000" cy="23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35818" y="4335171"/>
            <a:ext cx="3654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2">
                    <a:lumMod val="50000"/>
                  </a:schemeClr>
                </a:solidFill>
              </a:rPr>
              <a:t>Ju längre ut mot polerna desto kallare. Ju närmare ekvatorn desto varmare. Solstrålarna träffar mer rakt på vid ekvatorn. Jordaxelns lutning tillsammans med jordens bana runt solen är orsaken till årstiderna.</a:t>
            </a:r>
            <a:endParaRPr lang="sv-S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73003" y="1952220"/>
            <a:ext cx="4718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800" b="1" dirty="0" smtClean="0">
                <a:solidFill>
                  <a:schemeClr val="bg1"/>
                </a:solidFill>
              </a:rPr>
              <a:t>Vinkeln på solens instrålning</a:t>
            </a:r>
            <a:endParaRPr lang="sv-S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3485"/>
            <a:ext cx="5366046" cy="2880000"/>
          </a:xfrm>
          <a:prstGeom prst="rect">
            <a:avLst/>
          </a:prstGeom>
        </p:spPr>
      </p:pic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975226"/>
              </p:ext>
            </p:extLst>
          </p:nvPr>
        </p:nvGraphicFramePr>
        <p:xfrm>
          <a:off x="2771800" y="3717031"/>
          <a:ext cx="5480695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5833590" y="1052736"/>
            <a:ext cx="318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tx2">
                    <a:lumMod val="50000"/>
                  </a:schemeClr>
                </a:solidFill>
              </a:rPr>
              <a:t>Kisangani ligger vid ekvatorn.</a:t>
            </a:r>
            <a:endParaRPr lang="sv-S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51520" y="4653136"/>
            <a:ext cx="3188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tx2">
                    <a:lumMod val="50000"/>
                  </a:schemeClr>
                </a:solidFill>
              </a:rPr>
              <a:t>Kiruna ligger långt från ekvatorn, strax norr om polcirkeln.</a:t>
            </a:r>
            <a:endParaRPr lang="sv-S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5818" y="463605"/>
            <a:ext cx="6860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002060"/>
                </a:solidFill>
              </a:rPr>
              <a:t>F</a:t>
            </a:r>
            <a:r>
              <a:rPr lang="sv-SE" sz="4000" b="1" dirty="0" smtClean="0">
                <a:solidFill>
                  <a:srgbClr val="002060"/>
                </a:solidFill>
              </a:rPr>
              <a:t>aktorer som påverkar klimatet</a:t>
            </a:r>
            <a:endParaRPr lang="sv-SE" sz="4000" b="1" dirty="0">
              <a:solidFill>
                <a:srgbClr val="00206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01699" y="1642246"/>
            <a:ext cx="3481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chemeClr val="tx2">
                    <a:lumMod val="50000"/>
                  </a:schemeClr>
                </a:solidFill>
              </a:rPr>
              <a:t>2. Höjd ovanför havet </a:t>
            </a:r>
            <a:endParaRPr lang="sv-S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upload.wikimedia.org/wikipedia/commons/thumb/7/73/Pt_Thomson_Batian_Nelion_Mt_Kenya.JPG/280px-Pt_Thomson_Batian_Nelion_Mt_Ke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02" y="1604120"/>
            <a:ext cx="5038927" cy="37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856882" y="5446614"/>
            <a:ext cx="143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2060"/>
                </a:solidFill>
              </a:rPr>
              <a:t>Mount</a:t>
            </a:r>
            <a:r>
              <a:rPr lang="sv-SE" dirty="0" smtClean="0">
                <a:solidFill>
                  <a:srgbClr val="002060"/>
                </a:solidFill>
              </a:rPr>
              <a:t> Kenya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23528" y="2594261"/>
            <a:ext cx="350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rgbClr val="002060"/>
                </a:solidFill>
              </a:rPr>
              <a:t>Varm luft stiger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rgbClr val="002060"/>
                </a:solidFill>
              </a:rPr>
              <a:t>Den varma luften tappar energi när den stiger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rgbClr val="002060"/>
                </a:solidFill>
              </a:rPr>
              <a:t>Ju högre upp desto tunnare luft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88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arthonlinemedia.com/ebooks/tpe_3e/circulation/6-cell-model_nasa_jpl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8" y="3140968"/>
            <a:ext cx="5715000" cy="440055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ltomvetenskap.se/sites/default/files/styles/large/public/E158046-Wind-blown_tree-SP.jpg?itok=VRYGZk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286250" cy="300990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35818" y="463605"/>
            <a:ext cx="68603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chemeClr val="tx2"/>
                </a:solidFill>
              </a:rPr>
              <a:t>F</a:t>
            </a:r>
            <a:r>
              <a:rPr lang="sv-SE" sz="4000" b="1" dirty="0" smtClean="0">
                <a:solidFill>
                  <a:schemeClr val="tx2"/>
                </a:solidFill>
              </a:rPr>
              <a:t>aktorer som påverkar klimatet</a:t>
            </a:r>
          </a:p>
          <a:p>
            <a:endParaRPr lang="sv-SE" sz="4000" b="1" dirty="0">
              <a:solidFill>
                <a:schemeClr val="tx2"/>
              </a:solidFill>
            </a:endParaRPr>
          </a:p>
          <a:p>
            <a:r>
              <a:rPr lang="sv-SE" sz="2800" b="1" dirty="0" smtClean="0">
                <a:solidFill>
                  <a:schemeClr val="tx2">
                    <a:lumMod val="50000"/>
                  </a:schemeClr>
                </a:solidFill>
              </a:rPr>
              <a:t>3. Jordens vindsystem</a:t>
            </a:r>
          </a:p>
          <a:p>
            <a:endParaRPr lang="sv-SE" b="1" dirty="0" smtClean="0">
              <a:solidFill>
                <a:schemeClr val="tx2"/>
              </a:solidFill>
            </a:endParaRPr>
          </a:p>
          <a:p>
            <a:r>
              <a:rPr lang="sv-SE" b="1" dirty="0" smtClean="0">
                <a:solidFill>
                  <a:schemeClr val="tx2"/>
                </a:solidFill>
              </a:rPr>
              <a:t>Ex. Asiens monsunvindar påverkar som bekant klimatet mycket!</a:t>
            </a:r>
            <a:endParaRPr lang="sv-S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5818" y="463605"/>
            <a:ext cx="686034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chemeClr val="tx2"/>
                </a:solidFill>
              </a:rPr>
              <a:t>F</a:t>
            </a:r>
            <a:r>
              <a:rPr lang="sv-SE" sz="4000" b="1" dirty="0" smtClean="0">
                <a:solidFill>
                  <a:schemeClr val="tx2"/>
                </a:solidFill>
              </a:rPr>
              <a:t>aktorer som påverkar klimatet</a:t>
            </a:r>
          </a:p>
          <a:p>
            <a:endParaRPr lang="sv-SE" sz="4000" b="1" dirty="0" smtClean="0">
              <a:solidFill>
                <a:schemeClr val="tx2"/>
              </a:solidFill>
            </a:endParaRPr>
          </a:p>
          <a:p>
            <a:r>
              <a:rPr lang="sv-SE" sz="2800" b="1" dirty="0" smtClean="0">
                <a:solidFill>
                  <a:schemeClr val="tx2">
                    <a:lumMod val="50000"/>
                  </a:schemeClr>
                </a:solidFill>
              </a:rPr>
              <a:t>4. Närhet till hav &amp; havsströmmar</a:t>
            </a:r>
          </a:p>
          <a:p>
            <a:endParaRPr lang="sv-SE" sz="4000" b="1" dirty="0">
              <a:solidFill>
                <a:schemeClr val="tx2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450224" y="1325379"/>
            <a:ext cx="3363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 smtClean="0">
                <a:solidFill>
                  <a:schemeClr val="tx2"/>
                </a:solidFill>
              </a:rPr>
              <a:t>Golfströmmen ger mycket värme till Skandinavien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alltomvetenskap.se/uploaded/image/2008/12/17/golfstr__m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6384"/>
            <a:ext cx="9144000" cy="4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5818" y="463605"/>
            <a:ext cx="6860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002060"/>
                </a:solidFill>
              </a:rPr>
              <a:t>F</a:t>
            </a:r>
            <a:r>
              <a:rPr lang="sv-SE" sz="4000" b="1" dirty="0" smtClean="0">
                <a:solidFill>
                  <a:srgbClr val="002060"/>
                </a:solidFill>
              </a:rPr>
              <a:t>aktorer som påverkar klimatet</a:t>
            </a:r>
            <a:endParaRPr lang="sv-SE" sz="4000" b="1" dirty="0">
              <a:solidFill>
                <a:srgbClr val="00206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46052" y="1358059"/>
            <a:ext cx="8775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3200" b="1" u="sng" dirty="0" smtClean="0">
                <a:solidFill>
                  <a:schemeClr val="tx2">
                    <a:lumMod val="50000"/>
                  </a:schemeClr>
                </a:solidFill>
              </a:rPr>
              <a:t>Kustklimatet</a:t>
            </a:r>
            <a:r>
              <a:rPr lang="sv-SE" sz="2000" b="1" dirty="0" smtClean="0">
                <a:solidFill>
                  <a:schemeClr val="tx2">
                    <a:lumMod val="50000"/>
                  </a:schemeClr>
                </a:solidFill>
              </a:rPr>
              <a:t> är jämnare över året: varmare vintrar och svalare somrar </a:t>
            </a:r>
            <a:endParaRPr lang="sv-S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http://upload.wikimedia.org/wikipedia/commons/thumb/0/02/Household_radiator.jpg/250px-Household_radi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2" y="2127460"/>
            <a:ext cx="2905220" cy="26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851920" y="2127460"/>
            <a:ext cx="4220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Havets temperatur är jämnare än luftens!</a:t>
            </a:r>
          </a:p>
          <a:p>
            <a:r>
              <a:rPr lang="sv-SE" dirty="0" smtClean="0">
                <a:solidFill>
                  <a:srgbClr val="002060"/>
                </a:solidFill>
              </a:rPr>
              <a:t>Golfströmmen fungerar som ett element på vintern och som AC på sommaren.</a:t>
            </a:r>
          </a:p>
          <a:p>
            <a:endParaRPr lang="sv-SE" dirty="0">
              <a:solidFill>
                <a:srgbClr val="002060"/>
              </a:solidFill>
            </a:endParaRPr>
          </a:p>
          <a:p>
            <a:r>
              <a:rPr lang="sv-SE" dirty="0" smtClean="0">
                <a:solidFill>
                  <a:srgbClr val="002060"/>
                </a:solidFill>
              </a:rPr>
              <a:t>Ex. Island som är omgivet av hav har ett relativt jämnt klimat.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020863"/>
            <a:ext cx="5286184" cy="28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305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Office-tema</vt:lpstr>
      <vt:lpstr>PowerPoint Presentation</vt:lpstr>
      <vt:lpstr>Faktorer som påverkar klimatet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Huddinge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Kjellström, Tobias</dc:creator>
  <cp:lastModifiedBy>Oscar Seidler</cp:lastModifiedBy>
  <cp:revision>44</cp:revision>
  <dcterms:created xsi:type="dcterms:W3CDTF">2011-11-18T06:45:08Z</dcterms:created>
  <dcterms:modified xsi:type="dcterms:W3CDTF">2016-05-30T06:53:30Z</dcterms:modified>
</cp:coreProperties>
</file>