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6" r:id="rId3"/>
    <p:sldId id="271" r:id="rId4"/>
    <p:sldId id="258" r:id="rId5"/>
    <p:sldId id="257" r:id="rId6"/>
    <p:sldId id="259" r:id="rId7"/>
    <p:sldId id="262" r:id="rId8"/>
    <p:sldId id="263" r:id="rId9"/>
    <p:sldId id="272" r:id="rId10"/>
    <p:sldId id="264" r:id="rId11"/>
    <p:sldId id="270" r:id="rId12"/>
    <p:sldId id="265" r:id="rId13"/>
    <p:sldId id="267" r:id="rId14"/>
    <p:sldId id="266" r:id="rId15"/>
    <p:sldId id="268" r:id="rId16"/>
    <p:sldId id="269" r:id="rId17"/>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26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v-S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v-SE"/>
          </a:p>
        </p:txBody>
      </p:sp>
      <p:sp>
        <p:nvSpPr>
          <p:cNvPr id="4" name="Date Placeholder 3"/>
          <p:cNvSpPr>
            <a:spLocks noGrp="1"/>
          </p:cNvSpPr>
          <p:nvPr>
            <p:ph type="dt" sz="half" idx="10"/>
          </p:nvPr>
        </p:nvSpPr>
        <p:spPr/>
        <p:txBody>
          <a:bodyPr/>
          <a:lstStyle/>
          <a:p>
            <a:fld id="{FA4A27BE-EB47-4859-9281-8C8E8C232092}" type="datetimeFigureOut">
              <a:rPr lang="sv-SE" smtClean="0"/>
              <a:t>2016-02-23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B4D29E3B-3908-4DA5-8379-DF22E54C8302}" type="slidenum">
              <a:rPr lang="sv-SE" smtClean="0"/>
              <a:t>‹#›</a:t>
            </a:fld>
            <a:endParaRPr lang="sv-SE"/>
          </a:p>
        </p:txBody>
      </p:sp>
    </p:spTree>
    <p:extLst>
      <p:ext uri="{BB962C8B-B14F-4D97-AF65-F5344CB8AC3E}">
        <p14:creationId xmlns:p14="http://schemas.microsoft.com/office/powerpoint/2010/main" val="2432375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FA4A27BE-EB47-4859-9281-8C8E8C232092}" type="datetimeFigureOut">
              <a:rPr lang="sv-SE" smtClean="0"/>
              <a:t>2016-02-23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B4D29E3B-3908-4DA5-8379-DF22E54C8302}" type="slidenum">
              <a:rPr lang="sv-SE" smtClean="0"/>
              <a:t>‹#›</a:t>
            </a:fld>
            <a:endParaRPr lang="sv-SE"/>
          </a:p>
        </p:txBody>
      </p:sp>
    </p:spTree>
    <p:extLst>
      <p:ext uri="{BB962C8B-B14F-4D97-AF65-F5344CB8AC3E}">
        <p14:creationId xmlns:p14="http://schemas.microsoft.com/office/powerpoint/2010/main" val="1728371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sv-S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FA4A27BE-EB47-4859-9281-8C8E8C232092}" type="datetimeFigureOut">
              <a:rPr lang="sv-SE" smtClean="0"/>
              <a:t>2016-02-23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B4D29E3B-3908-4DA5-8379-DF22E54C8302}" type="slidenum">
              <a:rPr lang="sv-SE" smtClean="0"/>
              <a:t>‹#›</a:t>
            </a:fld>
            <a:endParaRPr lang="sv-SE"/>
          </a:p>
        </p:txBody>
      </p:sp>
    </p:spTree>
    <p:extLst>
      <p:ext uri="{BB962C8B-B14F-4D97-AF65-F5344CB8AC3E}">
        <p14:creationId xmlns:p14="http://schemas.microsoft.com/office/powerpoint/2010/main" val="1124819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FA4A27BE-EB47-4859-9281-8C8E8C232092}" type="datetimeFigureOut">
              <a:rPr lang="sv-SE" smtClean="0"/>
              <a:t>2016-02-23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B4D29E3B-3908-4DA5-8379-DF22E54C8302}" type="slidenum">
              <a:rPr lang="sv-SE" smtClean="0"/>
              <a:t>‹#›</a:t>
            </a:fld>
            <a:endParaRPr lang="sv-SE"/>
          </a:p>
        </p:txBody>
      </p:sp>
    </p:spTree>
    <p:extLst>
      <p:ext uri="{BB962C8B-B14F-4D97-AF65-F5344CB8AC3E}">
        <p14:creationId xmlns:p14="http://schemas.microsoft.com/office/powerpoint/2010/main" val="2891525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v-S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4A27BE-EB47-4859-9281-8C8E8C232092}" type="datetimeFigureOut">
              <a:rPr lang="sv-SE" smtClean="0"/>
              <a:t>2016-02-23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B4D29E3B-3908-4DA5-8379-DF22E54C8302}" type="slidenum">
              <a:rPr lang="sv-SE" smtClean="0"/>
              <a:t>‹#›</a:t>
            </a:fld>
            <a:endParaRPr lang="sv-SE"/>
          </a:p>
        </p:txBody>
      </p:sp>
    </p:spTree>
    <p:extLst>
      <p:ext uri="{BB962C8B-B14F-4D97-AF65-F5344CB8AC3E}">
        <p14:creationId xmlns:p14="http://schemas.microsoft.com/office/powerpoint/2010/main" val="297676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Date Placeholder 4"/>
          <p:cNvSpPr>
            <a:spLocks noGrp="1"/>
          </p:cNvSpPr>
          <p:nvPr>
            <p:ph type="dt" sz="half" idx="10"/>
          </p:nvPr>
        </p:nvSpPr>
        <p:spPr/>
        <p:txBody>
          <a:bodyPr/>
          <a:lstStyle/>
          <a:p>
            <a:fld id="{FA4A27BE-EB47-4859-9281-8C8E8C232092}" type="datetimeFigureOut">
              <a:rPr lang="sv-SE" smtClean="0"/>
              <a:t>2016-02-23</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B4D29E3B-3908-4DA5-8379-DF22E54C8302}" type="slidenum">
              <a:rPr lang="sv-SE" smtClean="0"/>
              <a:t>‹#›</a:t>
            </a:fld>
            <a:endParaRPr lang="sv-SE"/>
          </a:p>
        </p:txBody>
      </p:sp>
    </p:spTree>
    <p:extLst>
      <p:ext uri="{BB962C8B-B14F-4D97-AF65-F5344CB8AC3E}">
        <p14:creationId xmlns:p14="http://schemas.microsoft.com/office/powerpoint/2010/main" val="3706006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v-S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7" name="Date Placeholder 6"/>
          <p:cNvSpPr>
            <a:spLocks noGrp="1"/>
          </p:cNvSpPr>
          <p:nvPr>
            <p:ph type="dt" sz="half" idx="10"/>
          </p:nvPr>
        </p:nvSpPr>
        <p:spPr/>
        <p:txBody>
          <a:bodyPr/>
          <a:lstStyle/>
          <a:p>
            <a:fld id="{FA4A27BE-EB47-4859-9281-8C8E8C232092}" type="datetimeFigureOut">
              <a:rPr lang="sv-SE" smtClean="0"/>
              <a:t>2016-02-23</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B4D29E3B-3908-4DA5-8379-DF22E54C8302}" type="slidenum">
              <a:rPr lang="sv-SE" smtClean="0"/>
              <a:t>‹#›</a:t>
            </a:fld>
            <a:endParaRPr lang="sv-SE"/>
          </a:p>
        </p:txBody>
      </p:sp>
    </p:spTree>
    <p:extLst>
      <p:ext uri="{BB962C8B-B14F-4D97-AF65-F5344CB8AC3E}">
        <p14:creationId xmlns:p14="http://schemas.microsoft.com/office/powerpoint/2010/main" val="3051436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Date Placeholder 2"/>
          <p:cNvSpPr>
            <a:spLocks noGrp="1"/>
          </p:cNvSpPr>
          <p:nvPr>
            <p:ph type="dt" sz="half" idx="10"/>
          </p:nvPr>
        </p:nvSpPr>
        <p:spPr/>
        <p:txBody>
          <a:bodyPr/>
          <a:lstStyle/>
          <a:p>
            <a:fld id="{FA4A27BE-EB47-4859-9281-8C8E8C232092}" type="datetimeFigureOut">
              <a:rPr lang="sv-SE" smtClean="0"/>
              <a:t>2016-02-23</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B4D29E3B-3908-4DA5-8379-DF22E54C8302}" type="slidenum">
              <a:rPr lang="sv-SE" smtClean="0"/>
              <a:t>‹#›</a:t>
            </a:fld>
            <a:endParaRPr lang="sv-SE"/>
          </a:p>
        </p:txBody>
      </p:sp>
    </p:spTree>
    <p:extLst>
      <p:ext uri="{BB962C8B-B14F-4D97-AF65-F5344CB8AC3E}">
        <p14:creationId xmlns:p14="http://schemas.microsoft.com/office/powerpoint/2010/main" val="15039325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4A27BE-EB47-4859-9281-8C8E8C232092}" type="datetimeFigureOut">
              <a:rPr lang="sv-SE" smtClean="0"/>
              <a:t>2016-02-23</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B4D29E3B-3908-4DA5-8379-DF22E54C8302}" type="slidenum">
              <a:rPr lang="sv-SE" smtClean="0"/>
              <a:t>‹#›</a:t>
            </a:fld>
            <a:endParaRPr lang="sv-SE"/>
          </a:p>
        </p:txBody>
      </p:sp>
    </p:spTree>
    <p:extLst>
      <p:ext uri="{BB962C8B-B14F-4D97-AF65-F5344CB8AC3E}">
        <p14:creationId xmlns:p14="http://schemas.microsoft.com/office/powerpoint/2010/main" val="2676343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v-S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4A27BE-EB47-4859-9281-8C8E8C232092}" type="datetimeFigureOut">
              <a:rPr lang="sv-SE" smtClean="0"/>
              <a:t>2016-02-23</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B4D29E3B-3908-4DA5-8379-DF22E54C8302}" type="slidenum">
              <a:rPr lang="sv-SE" smtClean="0"/>
              <a:t>‹#›</a:t>
            </a:fld>
            <a:endParaRPr lang="sv-SE"/>
          </a:p>
        </p:txBody>
      </p:sp>
    </p:spTree>
    <p:extLst>
      <p:ext uri="{BB962C8B-B14F-4D97-AF65-F5344CB8AC3E}">
        <p14:creationId xmlns:p14="http://schemas.microsoft.com/office/powerpoint/2010/main" val="32567633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v-S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4A27BE-EB47-4859-9281-8C8E8C232092}" type="datetimeFigureOut">
              <a:rPr lang="sv-SE" smtClean="0"/>
              <a:t>2016-02-23</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B4D29E3B-3908-4DA5-8379-DF22E54C8302}" type="slidenum">
              <a:rPr lang="sv-SE" smtClean="0"/>
              <a:t>‹#›</a:t>
            </a:fld>
            <a:endParaRPr lang="sv-SE"/>
          </a:p>
        </p:txBody>
      </p:sp>
    </p:spTree>
    <p:extLst>
      <p:ext uri="{BB962C8B-B14F-4D97-AF65-F5344CB8AC3E}">
        <p14:creationId xmlns:p14="http://schemas.microsoft.com/office/powerpoint/2010/main" val="676452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sv-S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4A27BE-EB47-4859-9281-8C8E8C232092}" type="datetimeFigureOut">
              <a:rPr lang="sv-SE" smtClean="0"/>
              <a:t>2016-02-23</a:t>
            </a:fld>
            <a:endParaRPr lang="sv-S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D29E3B-3908-4DA5-8379-DF22E54C8302}" type="slidenum">
              <a:rPr lang="sv-SE" smtClean="0"/>
              <a:t>‹#›</a:t>
            </a:fld>
            <a:endParaRPr lang="sv-SE"/>
          </a:p>
        </p:txBody>
      </p:sp>
    </p:spTree>
    <p:extLst>
      <p:ext uri="{BB962C8B-B14F-4D97-AF65-F5344CB8AC3E}">
        <p14:creationId xmlns:p14="http://schemas.microsoft.com/office/powerpoint/2010/main" val="9113881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Vilket land hade revolution 1956</a:t>
            </a:r>
            <a:endParaRPr lang="sv-SE" dirty="0"/>
          </a:p>
        </p:txBody>
      </p:sp>
      <p:sp>
        <p:nvSpPr>
          <p:cNvPr id="3" name="Content Placeholder 2"/>
          <p:cNvSpPr>
            <a:spLocks noGrp="1"/>
          </p:cNvSpPr>
          <p:nvPr>
            <p:ph idx="1"/>
          </p:nvPr>
        </p:nvSpPr>
        <p:spPr/>
        <p:txBody>
          <a:bodyPr/>
          <a:lstStyle/>
          <a:p>
            <a:pPr marL="514350" indent="-514350">
              <a:buFont typeface="+mj-lt"/>
              <a:buAutoNum type="arabicPeriod"/>
            </a:pPr>
            <a:r>
              <a:rPr lang="sv-SE" dirty="0" smtClean="0"/>
              <a:t>Polen</a:t>
            </a:r>
          </a:p>
          <a:p>
            <a:pPr marL="514350" indent="-514350">
              <a:buFont typeface="+mj-lt"/>
              <a:buAutoNum type="arabicPeriod"/>
            </a:pPr>
            <a:r>
              <a:rPr lang="sv-SE" dirty="0" smtClean="0"/>
              <a:t>Tjeckoslovakien</a:t>
            </a:r>
          </a:p>
          <a:p>
            <a:pPr marL="514350" indent="-514350">
              <a:buFont typeface="+mj-lt"/>
              <a:buAutoNum type="arabicPeriod"/>
            </a:pPr>
            <a:r>
              <a:rPr lang="sv-SE" dirty="0" smtClean="0">
                <a:solidFill>
                  <a:srgbClr val="00B050"/>
                </a:solidFill>
              </a:rPr>
              <a:t>Ungern</a:t>
            </a:r>
          </a:p>
          <a:p>
            <a:pPr marL="514350" indent="-514350">
              <a:buFont typeface="+mj-lt"/>
              <a:buAutoNum type="arabicPeriod"/>
            </a:pPr>
            <a:r>
              <a:rPr lang="sv-SE" dirty="0" smtClean="0"/>
              <a:t>Rumänien</a:t>
            </a:r>
            <a:endParaRPr lang="sv-SE" dirty="0"/>
          </a:p>
        </p:txBody>
      </p:sp>
    </p:spTree>
    <p:extLst>
      <p:ext uri="{BB962C8B-B14F-4D97-AF65-F5344CB8AC3E}">
        <p14:creationId xmlns:p14="http://schemas.microsoft.com/office/powerpoint/2010/main" val="557114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v-SE" dirty="0" smtClean="0"/>
              <a:t>Vilka av följande händelser blev nästan en utlösande faktor till varmt krig mellan USA-Sovjet? </a:t>
            </a:r>
            <a:endParaRPr lang="sv-SE" dirty="0"/>
          </a:p>
        </p:txBody>
      </p:sp>
      <p:sp>
        <p:nvSpPr>
          <p:cNvPr id="3" name="Content Placeholder 2"/>
          <p:cNvSpPr>
            <a:spLocks noGrp="1"/>
          </p:cNvSpPr>
          <p:nvPr>
            <p:ph idx="1"/>
          </p:nvPr>
        </p:nvSpPr>
        <p:spPr>
          <a:xfrm>
            <a:off x="457200" y="1844824"/>
            <a:ext cx="8229600" cy="4281339"/>
          </a:xfrm>
        </p:spPr>
        <p:txBody>
          <a:bodyPr/>
          <a:lstStyle/>
          <a:p>
            <a:pPr marL="514350" indent="-514350">
              <a:buFont typeface="+mj-lt"/>
              <a:buAutoNum type="arabicPeriod"/>
            </a:pPr>
            <a:r>
              <a:rPr lang="sv-SE" dirty="0" smtClean="0">
                <a:solidFill>
                  <a:srgbClr val="00B050"/>
                </a:solidFill>
              </a:rPr>
              <a:t>Kubakrisen</a:t>
            </a:r>
          </a:p>
          <a:p>
            <a:pPr marL="514350" indent="-514350">
              <a:buFont typeface="+mj-lt"/>
              <a:buAutoNum type="arabicPeriod"/>
            </a:pPr>
            <a:r>
              <a:rPr lang="sv-SE" dirty="0" smtClean="0"/>
              <a:t>Fiaskot i grisbukten</a:t>
            </a:r>
          </a:p>
          <a:p>
            <a:pPr marL="514350" indent="-514350">
              <a:buFont typeface="+mj-lt"/>
              <a:buAutoNum type="arabicPeriod"/>
            </a:pPr>
            <a:r>
              <a:rPr lang="sv-SE" dirty="0" smtClean="0"/>
              <a:t>U2 incidenten</a:t>
            </a:r>
          </a:p>
          <a:p>
            <a:pPr marL="0" indent="0">
              <a:buNone/>
            </a:pPr>
            <a:r>
              <a:rPr lang="sv-SE" dirty="0" smtClean="0">
                <a:solidFill>
                  <a:srgbClr val="00B050"/>
                </a:solidFill>
              </a:rPr>
              <a:t>4.Händelserna som föregick byggandet av Berlin muren. </a:t>
            </a:r>
            <a:endParaRPr lang="sv-SE" dirty="0">
              <a:solidFill>
                <a:srgbClr val="00B050"/>
              </a:solidFill>
            </a:endParaRPr>
          </a:p>
        </p:txBody>
      </p:sp>
    </p:spTree>
    <p:extLst>
      <p:ext uri="{BB962C8B-B14F-4D97-AF65-F5344CB8AC3E}">
        <p14:creationId xmlns:p14="http://schemas.microsoft.com/office/powerpoint/2010/main" val="249010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Kommentar</a:t>
            </a:r>
            <a:endParaRPr lang="sv-SE" dirty="0"/>
          </a:p>
        </p:txBody>
      </p:sp>
      <p:sp>
        <p:nvSpPr>
          <p:cNvPr id="3" name="Content Placeholder 2"/>
          <p:cNvSpPr>
            <a:spLocks noGrp="1"/>
          </p:cNvSpPr>
          <p:nvPr>
            <p:ph idx="1"/>
          </p:nvPr>
        </p:nvSpPr>
        <p:spPr/>
        <p:txBody>
          <a:bodyPr>
            <a:normAutofit fontScale="70000" lnSpcReduction="20000"/>
          </a:bodyPr>
          <a:lstStyle/>
          <a:p>
            <a:r>
              <a:rPr lang="sv-SE" dirty="0" smtClean="0"/>
              <a:t>På Kuba installerade Sovjet avfyrningsrampar för långdistans robotar (atombomber). </a:t>
            </a:r>
          </a:p>
          <a:p>
            <a:pPr marL="0" indent="0">
              <a:buNone/>
            </a:pPr>
            <a:r>
              <a:rPr lang="sv-SE" dirty="0" smtClean="0"/>
              <a:t>Då USA fick reda på detta stod de inför ett tufft beslut. Antingen att invadera Kuba. (Skulle innebära att de förargade Sovjetmakten. Samt riskera många soldaters liv. Eller att blockera Kuba genom att upprätta en ridå av stridsfartyg. Kennedy valde det senare lite fegare alternativet. </a:t>
            </a:r>
            <a:r>
              <a:rPr lang="sv-SE" dirty="0" err="1" smtClean="0"/>
              <a:t>Crustjov</a:t>
            </a:r>
            <a:r>
              <a:rPr lang="sv-SE" dirty="0" smtClean="0"/>
              <a:t> och Kennedy löste sedan krisen genom att kompromissa. Det blev ingen invasion av Kuba, Sovjet tog bort sina avfyrningsramper samt USA plockade bort sina ramper ifrån Turkiet. Världen höll andan! Ett kärnvapenkrig hade undvikits. </a:t>
            </a:r>
            <a:r>
              <a:rPr lang="sv-SE" dirty="0" err="1" smtClean="0"/>
              <a:t>Crustjov</a:t>
            </a:r>
            <a:r>
              <a:rPr lang="sv-SE" dirty="0" smtClean="0"/>
              <a:t> sågs nu som en veckling hemma i Sovjet och Kinas ledare Mao hade inte samma respekt för Sovjet längre. Kennedy har mycket tack vare denna insats gått till historien som en av </a:t>
            </a:r>
            <a:r>
              <a:rPr lang="sv-SE" dirty="0" err="1" smtClean="0"/>
              <a:t>USA,s</a:t>
            </a:r>
            <a:r>
              <a:rPr lang="sv-SE" dirty="0" smtClean="0"/>
              <a:t> topp fem presidenter genom alla tider. </a:t>
            </a:r>
            <a:endParaRPr lang="sv-SE" dirty="0"/>
          </a:p>
        </p:txBody>
      </p:sp>
    </p:spTree>
    <p:extLst>
      <p:ext uri="{BB962C8B-B14F-4D97-AF65-F5344CB8AC3E}">
        <p14:creationId xmlns:p14="http://schemas.microsoft.com/office/powerpoint/2010/main" val="32366181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v-SE" dirty="0" smtClean="0"/>
              <a:t>Vilka påståenden om Angola och Sydkorea stämmer bäst?</a:t>
            </a:r>
            <a:endParaRPr lang="sv-SE"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sv-SE" dirty="0" smtClean="0"/>
              <a:t>Angola var en koloni under Andra världskriget men inte Sydkorea</a:t>
            </a:r>
          </a:p>
          <a:p>
            <a:pPr marL="514350" indent="-514350">
              <a:buFont typeface="+mj-lt"/>
              <a:buAutoNum type="arabicPeriod"/>
            </a:pPr>
            <a:r>
              <a:rPr lang="sv-SE" dirty="0" smtClean="0"/>
              <a:t>Båda länderna fick stöd av USA under det Kalla kriget. </a:t>
            </a:r>
          </a:p>
          <a:p>
            <a:pPr marL="514350" indent="-514350">
              <a:buFont typeface="+mj-lt"/>
              <a:buAutoNum type="arabicPeriod"/>
            </a:pPr>
            <a:r>
              <a:rPr lang="sv-SE" dirty="0" smtClean="0">
                <a:solidFill>
                  <a:srgbClr val="00B050"/>
                </a:solidFill>
              </a:rPr>
              <a:t>Angola var ett av världens fattigaste länder under det Kalla kriget. </a:t>
            </a:r>
          </a:p>
          <a:p>
            <a:pPr marL="514350" indent="-514350">
              <a:buFont typeface="+mj-lt"/>
              <a:buAutoNum type="arabicPeriod"/>
            </a:pPr>
            <a:r>
              <a:rPr lang="sv-SE" dirty="0" smtClean="0">
                <a:solidFill>
                  <a:srgbClr val="00B050"/>
                </a:solidFill>
              </a:rPr>
              <a:t>Sydkorea fick stöd av USA under det Kalla kriget och blev under 70-80-talet en så kallad tigerekonomi. (snabbt växande ekonomi). </a:t>
            </a:r>
          </a:p>
          <a:p>
            <a:pPr marL="0" indent="0">
              <a:buNone/>
            </a:pPr>
            <a:endParaRPr lang="sv-SE" dirty="0"/>
          </a:p>
        </p:txBody>
      </p:sp>
    </p:spTree>
    <p:extLst>
      <p:ext uri="{BB962C8B-B14F-4D97-AF65-F5344CB8AC3E}">
        <p14:creationId xmlns:p14="http://schemas.microsoft.com/office/powerpoint/2010/main" val="1973582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v-SE" dirty="0" smtClean="0"/>
              <a:t>Hur gick det i Vietnam kriget?</a:t>
            </a:r>
            <a:br>
              <a:rPr lang="sv-SE" dirty="0" smtClean="0"/>
            </a:br>
            <a:r>
              <a:rPr lang="sv-SE" dirty="0" smtClean="0"/>
              <a:t>Vilket påstående </a:t>
            </a:r>
            <a:r>
              <a:rPr lang="sv-SE" dirty="0" smtClean="0"/>
              <a:t>stämmer </a:t>
            </a:r>
            <a:r>
              <a:rPr lang="sv-SE" dirty="0" smtClean="0"/>
              <a:t>bäst? </a:t>
            </a:r>
            <a:endParaRPr lang="sv-SE" dirty="0"/>
          </a:p>
        </p:txBody>
      </p:sp>
      <p:sp>
        <p:nvSpPr>
          <p:cNvPr id="3" name="Content Placeholder 2"/>
          <p:cNvSpPr>
            <a:spLocks noGrp="1"/>
          </p:cNvSpPr>
          <p:nvPr>
            <p:ph idx="1"/>
          </p:nvPr>
        </p:nvSpPr>
        <p:spPr/>
        <p:txBody>
          <a:bodyPr/>
          <a:lstStyle/>
          <a:p>
            <a:pPr marL="514350" indent="-514350">
              <a:buFont typeface="+mj-lt"/>
              <a:buAutoNum type="arabicPeriod"/>
            </a:pPr>
            <a:r>
              <a:rPr lang="sv-SE" dirty="0" smtClean="0"/>
              <a:t>De Norra kommunistledda styrkorna tog över hela landet genom att kriga mot USA.</a:t>
            </a:r>
          </a:p>
          <a:p>
            <a:pPr marL="514350" indent="-514350">
              <a:buFont typeface="+mj-lt"/>
              <a:buAutoNum type="arabicPeriod"/>
            </a:pPr>
            <a:r>
              <a:rPr lang="sv-SE" dirty="0" smtClean="0"/>
              <a:t>De Norra kommunistledda styrkorna fick stryk av USA. </a:t>
            </a:r>
          </a:p>
          <a:p>
            <a:pPr marL="514350" indent="-514350">
              <a:buFont typeface="+mj-lt"/>
              <a:buAutoNum type="arabicPeriod"/>
            </a:pPr>
            <a:r>
              <a:rPr lang="sv-SE" dirty="0" smtClean="0">
                <a:solidFill>
                  <a:srgbClr val="00B050"/>
                </a:solidFill>
              </a:rPr>
              <a:t>Kommunismen segrade i Vietnam men först efter att USA hade lämnat landet. </a:t>
            </a:r>
          </a:p>
          <a:p>
            <a:pPr marL="514350" indent="-514350">
              <a:buFont typeface="+mj-lt"/>
              <a:buAutoNum type="arabicPeriod"/>
            </a:pPr>
            <a:r>
              <a:rPr lang="sv-SE" dirty="0" smtClean="0"/>
              <a:t>1 miljon amerikanska soldater dog i Vietnam kriget. </a:t>
            </a:r>
            <a:endParaRPr lang="sv-SE" dirty="0"/>
          </a:p>
        </p:txBody>
      </p:sp>
    </p:spTree>
    <p:extLst>
      <p:ext uri="{BB962C8B-B14F-4D97-AF65-F5344CB8AC3E}">
        <p14:creationId xmlns:p14="http://schemas.microsoft.com/office/powerpoint/2010/main" val="4142210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6713"/>
            <a:ext cx="7772400" cy="1224135"/>
          </a:xfrm>
        </p:spPr>
        <p:txBody>
          <a:bodyPr>
            <a:normAutofit/>
          </a:bodyPr>
          <a:lstStyle/>
          <a:p>
            <a:r>
              <a:rPr lang="sv-SE" sz="2800" dirty="0" smtClean="0"/>
              <a:t>Vad menas med glasnost och perestrojka</a:t>
            </a:r>
            <a:endParaRPr lang="sv-SE" sz="2800" dirty="0"/>
          </a:p>
        </p:txBody>
      </p:sp>
      <p:sp>
        <p:nvSpPr>
          <p:cNvPr id="3" name="Subtitle 2"/>
          <p:cNvSpPr>
            <a:spLocks noGrp="1"/>
          </p:cNvSpPr>
          <p:nvPr>
            <p:ph type="subTitle" idx="1"/>
          </p:nvPr>
        </p:nvSpPr>
        <p:spPr>
          <a:xfrm>
            <a:off x="1403648" y="2420888"/>
            <a:ext cx="6400800" cy="3312368"/>
          </a:xfrm>
        </p:spPr>
        <p:txBody>
          <a:bodyPr>
            <a:normAutofit fontScale="85000" lnSpcReduction="10000"/>
          </a:bodyPr>
          <a:lstStyle/>
          <a:p>
            <a:pPr marL="514350" indent="-514350">
              <a:buFont typeface="+mj-lt"/>
              <a:buAutoNum type="arabicPeriod"/>
            </a:pPr>
            <a:r>
              <a:rPr lang="sv-SE" dirty="0" smtClean="0">
                <a:solidFill>
                  <a:schemeClr val="tx1"/>
                </a:solidFill>
              </a:rPr>
              <a:t>När </a:t>
            </a:r>
            <a:r>
              <a:rPr lang="sv-SE" dirty="0" err="1" smtClean="0">
                <a:solidFill>
                  <a:schemeClr val="tx1"/>
                </a:solidFill>
              </a:rPr>
              <a:t>Gorbatjev</a:t>
            </a:r>
            <a:r>
              <a:rPr lang="sv-SE" dirty="0" smtClean="0">
                <a:solidFill>
                  <a:schemeClr val="tx1"/>
                </a:solidFill>
              </a:rPr>
              <a:t> skapade hårdare lagar och mindre yttrandefrihet för folket i öst. </a:t>
            </a:r>
          </a:p>
          <a:p>
            <a:pPr marL="514350" indent="-514350">
              <a:buFont typeface="+mj-lt"/>
              <a:buAutoNum type="arabicPeriod"/>
            </a:pPr>
            <a:r>
              <a:rPr lang="sv-SE" dirty="0" smtClean="0">
                <a:solidFill>
                  <a:schemeClr val="tx1"/>
                </a:solidFill>
              </a:rPr>
              <a:t>Slagorden för den Tjeckiska frihetskampen. </a:t>
            </a:r>
          </a:p>
          <a:p>
            <a:pPr marL="514350" indent="-514350">
              <a:buFont typeface="+mj-lt"/>
              <a:buAutoNum type="arabicPeriod"/>
            </a:pPr>
            <a:r>
              <a:rPr lang="sv-SE" dirty="0" err="1" smtClean="0">
                <a:solidFill>
                  <a:srgbClr val="00B050"/>
                </a:solidFill>
              </a:rPr>
              <a:t>Gorbatjev</a:t>
            </a:r>
            <a:r>
              <a:rPr lang="sv-SE" dirty="0" smtClean="0">
                <a:solidFill>
                  <a:srgbClr val="00B050"/>
                </a:solidFill>
              </a:rPr>
              <a:t> inför bättre yttrandefrihet och satsningar på konsumtion inte vapen. </a:t>
            </a:r>
          </a:p>
          <a:p>
            <a:pPr marL="514350" indent="-514350">
              <a:buFont typeface="+mj-lt"/>
              <a:buAutoNum type="arabicPeriod"/>
            </a:pPr>
            <a:r>
              <a:rPr lang="sv-SE" dirty="0" smtClean="0">
                <a:solidFill>
                  <a:schemeClr val="tx1"/>
                </a:solidFill>
              </a:rPr>
              <a:t>Två ökända fångläger i Gulag. </a:t>
            </a:r>
            <a:endParaRPr lang="sv-SE" dirty="0">
              <a:solidFill>
                <a:schemeClr val="tx1"/>
              </a:solidFill>
            </a:endParaRPr>
          </a:p>
        </p:txBody>
      </p:sp>
    </p:spTree>
    <p:extLst>
      <p:ext uri="{BB962C8B-B14F-4D97-AF65-F5344CB8AC3E}">
        <p14:creationId xmlns:p14="http://schemas.microsoft.com/office/powerpoint/2010/main" val="1344289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v-SE" dirty="0" smtClean="0"/>
              <a:t>Vem hade störst roll i att Kalla kriget upphörde?</a:t>
            </a:r>
            <a:endParaRPr lang="sv-SE" dirty="0"/>
          </a:p>
        </p:txBody>
      </p:sp>
      <p:sp>
        <p:nvSpPr>
          <p:cNvPr id="3" name="Content Placeholder 2"/>
          <p:cNvSpPr>
            <a:spLocks noGrp="1"/>
          </p:cNvSpPr>
          <p:nvPr>
            <p:ph idx="1"/>
          </p:nvPr>
        </p:nvSpPr>
        <p:spPr/>
        <p:txBody>
          <a:bodyPr/>
          <a:lstStyle/>
          <a:p>
            <a:pPr marL="514350" indent="-514350">
              <a:buFont typeface="+mj-lt"/>
              <a:buAutoNum type="arabicPeriod"/>
            </a:pPr>
            <a:r>
              <a:rPr lang="sv-SE" dirty="0" err="1" smtClean="0"/>
              <a:t>Chrustjev</a:t>
            </a:r>
            <a:r>
              <a:rPr lang="sv-SE" dirty="0" smtClean="0"/>
              <a:t>?</a:t>
            </a:r>
          </a:p>
          <a:p>
            <a:pPr marL="514350" indent="-514350">
              <a:buFont typeface="+mj-lt"/>
              <a:buAutoNum type="arabicPeriod"/>
            </a:pPr>
            <a:r>
              <a:rPr lang="sv-SE" dirty="0" smtClean="0"/>
              <a:t>.</a:t>
            </a:r>
            <a:r>
              <a:rPr lang="sv-SE" dirty="0" smtClean="0">
                <a:solidFill>
                  <a:srgbClr val="00B050"/>
                </a:solidFill>
              </a:rPr>
              <a:t>Reagan?</a:t>
            </a:r>
          </a:p>
          <a:p>
            <a:pPr marL="514350" indent="-514350">
              <a:buFont typeface="+mj-lt"/>
              <a:buAutoNum type="arabicPeriod"/>
            </a:pPr>
            <a:r>
              <a:rPr lang="sv-SE" dirty="0" err="1" smtClean="0">
                <a:solidFill>
                  <a:srgbClr val="00B050"/>
                </a:solidFill>
              </a:rPr>
              <a:t>Gorbatjev</a:t>
            </a:r>
            <a:r>
              <a:rPr lang="sv-SE" dirty="0" smtClean="0">
                <a:solidFill>
                  <a:srgbClr val="00B050"/>
                </a:solidFill>
              </a:rPr>
              <a:t>?</a:t>
            </a:r>
          </a:p>
          <a:p>
            <a:pPr marL="514350" indent="-514350">
              <a:buFont typeface="+mj-lt"/>
              <a:buAutoNum type="arabicPeriod"/>
            </a:pPr>
            <a:r>
              <a:rPr lang="sv-SE" dirty="0" err="1" smtClean="0"/>
              <a:t>Brestjev</a:t>
            </a:r>
            <a:r>
              <a:rPr lang="sv-SE" dirty="0"/>
              <a:t>?</a:t>
            </a:r>
          </a:p>
        </p:txBody>
      </p:sp>
    </p:spTree>
    <p:extLst>
      <p:ext uri="{BB962C8B-B14F-4D97-AF65-F5344CB8AC3E}">
        <p14:creationId xmlns:p14="http://schemas.microsoft.com/office/powerpoint/2010/main" val="25235980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v-SE"/>
          </a:p>
        </p:txBody>
      </p:sp>
      <p:sp>
        <p:nvSpPr>
          <p:cNvPr id="3" name="Content Placeholder 2"/>
          <p:cNvSpPr>
            <a:spLocks noGrp="1"/>
          </p:cNvSpPr>
          <p:nvPr>
            <p:ph idx="1"/>
          </p:nvPr>
        </p:nvSpPr>
        <p:spPr/>
        <p:txBody>
          <a:bodyPr>
            <a:normAutofit fontScale="85000" lnSpcReduction="10000"/>
          </a:bodyPr>
          <a:lstStyle/>
          <a:p>
            <a:pPr marL="0" indent="0">
              <a:buNone/>
            </a:pPr>
            <a:r>
              <a:rPr lang="sv-SE" dirty="0" smtClean="0"/>
              <a:t>Kommentar: </a:t>
            </a:r>
          </a:p>
          <a:p>
            <a:pPr marL="0" indent="0">
              <a:buNone/>
            </a:pPr>
            <a:r>
              <a:rPr lang="sv-SE" dirty="0" smtClean="0"/>
              <a:t>Reagan valde att kapprusta något enormt. När </a:t>
            </a:r>
            <a:r>
              <a:rPr lang="sv-SE" dirty="0" err="1" smtClean="0"/>
              <a:t>Gorbatov</a:t>
            </a:r>
            <a:r>
              <a:rPr lang="sv-SE" dirty="0" smtClean="0"/>
              <a:t> insåg detta hade han till slut bara två val. Antingen fortsätter han att kapprusta på samma nivå som USA eller så lägger han om politiken och satsar på Sovjetborna istället för på krigsmaskineriet. Gorbatjov valde därför att ställa om produktionen från vapen till att öka konsumtionen genom att satsa på företagande och etablering av fabriker etc. Dessutom tillät han yttrandefrihet. Detta var det första steget till att </a:t>
            </a:r>
            <a:r>
              <a:rPr lang="sv-SE" dirty="0" err="1" smtClean="0"/>
              <a:t>Klala</a:t>
            </a:r>
            <a:r>
              <a:rPr lang="sv-SE" dirty="0" smtClean="0"/>
              <a:t> kriget skulle komma att upphöra!</a:t>
            </a:r>
            <a:endParaRPr lang="sv-SE" dirty="0"/>
          </a:p>
        </p:txBody>
      </p:sp>
    </p:spTree>
    <p:extLst>
      <p:ext uri="{BB962C8B-B14F-4D97-AF65-F5344CB8AC3E}">
        <p14:creationId xmlns:p14="http://schemas.microsoft.com/office/powerpoint/2010/main" val="27965133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315416"/>
            <a:ext cx="8229600" cy="3384376"/>
          </a:xfrm>
        </p:spPr>
        <p:txBody>
          <a:bodyPr>
            <a:normAutofit/>
          </a:bodyPr>
          <a:lstStyle/>
          <a:p>
            <a:r>
              <a:rPr lang="sv-SE" sz="2400" dirty="0" smtClean="0"/>
              <a:t>Vilket påstående anser ni stämmer bäst?</a:t>
            </a:r>
            <a:br>
              <a:rPr lang="sv-SE" sz="2400" dirty="0" smtClean="0"/>
            </a:br>
            <a:r>
              <a:rPr lang="sv-SE" sz="2400" dirty="0" smtClean="0"/>
              <a:t>Varför kallas kriget för ”Det Kalla Kriget? </a:t>
            </a:r>
            <a:endParaRPr lang="sv-SE" sz="2400" dirty="0"/>
          </a:p>
        </p:txBody>
      </p:sp>
      <p:sp>
        <p:nvSpPr>
          <p:cNvPr id="7" name="Content Placeholder 6"/>
          <p:cNvSpPr>
            <a:spLocks noGrp="1"/>
          </p:cNvSpPr>
          <p:nvPr>
            <p:ph idx="1"/>
          </p:nvPr>
        </p:nvSpPr>
        <p:spPr>
          <a:xfrm>
            <a:off x="457200" y="1988840"/>
            <a:ext cx="8229600" cy="4137323"/>
          </a:xfrm>
        </p:spPr>
        <p:txBody>
          <a:bodyPr>
            <a:normAutofit lnSpcReduction="10000"/>
          </a:bodyPr>
          <a:lstStyle/>
          <a:p>
            <a:pPr marL="514350" indent="-514350">
              <a:buFont typeface="+mj-lt"/>
              <a:buAutoNum type="arabicPeriod"/>
            </a:pPr>
            <a:r>
              <a:rPr lang="sv-SE" dirty="0" smtClean="0"/>
              <a:t>De olika krigen som skedde mellan 1945-1990 utspelade sig oftast i kalla klimatzoner. </a:t>
            </a:r>
          </a:p>
          <a:p>
            <a:pPr marL="514350" indent="-514350">
              <a:buFont typeface="+mj-lt"/>
              <a:buAutoNum type="arabicPeriod"/>
            </a:pPr>
            <a:r>
              <a:rPr lang="sv-SE" dirty="0" smtClean="0">
                <a:solidFill>
                  <a:srgbClr val="00B050"/>
                </a:solidFill>
              </a:rPr>
              <a:t>Det kallas så för att stämningen mellan Sovjet och USA var kylig. </a:t>
            </a:r>
          </a:p>
          <a:p>
            <a:pPr marL="514350" indent="-514350">
              <a:buFont typeface="+mj-lt"/>
              <a:buAutoNum type="arabicPeriod"/>
            </a:pPr>
            <a:r>
              <a:rPr lang="sv-SE" dirty="0" smtClean="0">
                <a:solidFill>
                  <a:srgbClr val="00B050"/>
                </a:solidFill>
              </a:rPr>
              <a:t>Det kallas så för att det aldrig var ett direkt krig mellan USA och Sovjet. </a:t>
            </a:r>
          </a:p>
          <a:p>
            <a:pPr marL="514350" indent="-514350">
              <a:buFont typeface="+mj-lt"/>
              <a:buAutoNum type="arabicPeriod"/>
            </a:pPr>
            <a:r>
              <a:rPr lang="sv-SE" dirty="0" smtClean="0"/>
              <a:t>Det kallas så för att atomvapnen hade en så stor roll i kriget. </a:t>
            </a:r>
            <a:endParaRPr lang="sv-SE" dirty="0"/>
          </a:p>
        </p:txBody>
      </p:sp>
    </p:spTree>
    <p:extLst>
      <p:ext uri="{BB962C8B-B14F-4D97-AF65-F5344CB8AC3E}">
        <p14:creationId xmlns:p14="http://schemas.microsoft.com/office/powerpoint/2010/main" val="25474162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Kommentar:</a:t>
            </a:r>
            <a:endParaRPr lang="sv-SE" dirty="0"/>
          </a:p>
        </p:txBody>
      </p:sp>
      <p:sp>
        <p:nvSpPr>
          <p:cNvPr id="3" name="Content Placeholder 2"/>
          <p:cNvSpPr>
            <a:spLocks noGrp="1"/>
          </p:cNvSpPr>
          <p:nvPr>
            <p:ph idx="1"/>
          </p:nvPr>
        </p:nvSpPr>
        <p:spPr/>
        <p:txBody>
          <a:bodyPr/>
          <a:lstStyle/>
          <a:p>
            <a:r>
              <a:rPr lang="sv-SE" dirty="0" smtClean="0"/>
              <a:t>Skillnaden mellan ett varmt krig och ett kallt krig är att ett kallt krig inte egentligen är ett direkt krig mellan två länder. Under Kalla kriget tog det sig uttryck i att USA och Sovjet hade ”</a:t>
            </a:r>
            <a:r>
              <a:rPr lang="sv-SE" dirty="0" err="1" smtClean="0"/>
              <a:t>proxykrig</a:t>
            </a:r>
            <a:r>
              <a:rPr lang="sv-SE" dirty="0" smtClean="0"/>
              <a:t>” (se senare i presentationen) mellan varandra. De stöttade och gav  andra länder fullmakt  militärt och ibland genom att skicka trupper. Men kriget utspelade sig aldrig på deras ”hemmaplan”. </a:t>
            </a:r>
            <a:endParaRPr lang="sv-SE" dirty="0"/>
          </a:p>
        </p:txBody>
      </p:sp>
    </p:spTree>
    <p:extLst>
      <p:ext uri="{BB962C8B-B14F-4D97-AF65-F5344CB8AC3E}">
        <p14:creationId xmlns:p14="http://schemas.microsoft.com/office/powerpoint/2010/main" val="6370186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Vad menas med järnridån?</a:t>
            </a:r>
            <a:endParaRPr lang="sv-SE"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sv-SE" dirty="0" smtClean="0">
                <a:solidFill>
                  <a:srgbClr val="00B050"/>
                </a:solidFill>
              </a:rPr>
              <a:t>En ”osynlig gräns mellan Västra och Östra Europa som bevakades av militärer från vardera sida. </a:t>
            </a:r>
          </a:p>
          <a:p>
            <a:pPr marL="514350" indent="-514350">
              <a:buFont typeface="+mj-lt"/>
              <a:buAutoNum type="arabicPeriod"/>
            </a:pPr>
            <a:r>
              <a:rPr lang="sv-SE" dirty="0" smtClean="0"/>
              <a:t>En mur som delade Europa i två delar. </a:t>
            </a:r>
          </a:p>
          <a:p>
            <a:pPr marL="514350" indent="-514350">
              <a:buFont typeface="+mj-lt"/>
              <a:buAutoNum type="arabicPeriod"/>
            </a:pPr>
            <a:r>
              <a:rPr lang="sv-SE" dirty="0" smtClean="0"/>
              <a:t>Med det menas att Sovjet satsade massa pengar på gruvindustrin i Polen och </a:t>
            </a:r>
            <a:r>
              <a:rPr lang="sv-SE" dirty="0" err="1" smtClean="0"/>
              <a:t>Öst-Tyskland</a:t>
            </a:r>
            <a:r>
              <a:rPr lang="sv-SE" dirty="0" smtClean="0"/>
              <a:t>.</a:t>
            </a:r>
          </a:p>
          <a:p>
            <a:pPr marL="514350" indent="-514350">
              <a:buFont typeface="+mj-lt"/>
              <a:buAutoNum type="arabicPeriod"/>
            </a:pPr>
            <a:r>
              <a:rPr lang="sv-SE" dirty="0" smtClean="0"/>
              <a:t>En Sovjetisk anfallsplan för hur man snabbt skulle kunna invadera Västra Europa. </a:t>
            </a:r>
          </a:p>
          <a:p>
            <a:endParaRPr lang="sv-SE" dirty="0" smtClean="0"/>
          </a:p>
          <a:p>
            <a:endParaRPr lang="sv-SE" dirty="0"/>
          </a:p>
        </p:txBody>
      </p:sp>
    </p:spTree>
    <p:extLst>
      <p:ext uri="{BB962C8B-B14F-4D97-AF65-F5344CB8AC3E}">
        <p14:creationId xmlns:p14="http://schemas.microsoft.com/office/powerpoint/2010/main" val="10963723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Vad innebar Marshallplanen?</a:t>
            </a:r>
            <a:endParaRPr lang="sv-SE"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sv-SE" sz="2800" dirty="0" smtClean="0"/>
              <a:t>Att USA lånade ut pengar till samtliga länder i Europa för att stärka ekonomin i Europa. </a:t>
            </a:r>
          </a:p>
          <a:p>
            <a:pPr marL="514350" indent="-514350">
              <a:buFont typeface="+mj-lt"/>
              <a:buAutoNum type="arabicPeriod"/>
            </a:pPr>
            <a:r>
              <a:rPr lang="sv-SE" sz="2800" dirty="0" smtClean="0"/>
              <a:t>Att USA lånade ut pengar till deras ”kompis” -länder i Europa så att de kunde bygga upp vapen och arme`. </a:t>
            </a:r>
          </a:p>
          <a:p>
            <a:pPr marL="514350" indent="-514350">
              <a:buFont typeface="+mj-lt"/>
              <a:buAutoNum type="arabicPeriod"/>
            </a:pPr>
            <a:r>
              <a:rPr lang="sv-SE" sz="2800" dirty="0" smtClean="0">
                <a:solidFill>
                  <a:srgbClr val="00B050"/>
                </a:solidFill>
              </a:rPr>
              <a:t>Att USA lånade ut pengar till alla länder i Europa så att de kunde bygga upp sina ekonomier men de Sovjet- styrda länderna fick inte låna. </a:t>
            </a:r>
          </a:p>
          <a:p>
            <a:pPr marL="514350" indent="-514350">
              <a:buFont typeface="+mj-lt"/>
              <a:buAutoNum type="arabicPeriod"/>
            </a:pPr>
            <a:r>
              <a:rPr lang="sv-SE" sz="2800" dirty="0" smtClean="0"/>
              <a:t>En plan som innebar att USA på kort tid skulle kunna bomba Sovjet om de attackerade USA. </a:t>
            </a:r>
          </a:p>
        </p:txBody>
      </p:sp>
    </p:spTree>
    <p:extLst>
      <p:ext uri="{BB962C8B-B14F-4D97-AF65-F5344CB8AC3E}">
        <p14:creationId xmlns:p14="http://schemas.microsoft.com/office/powerpoint/2010/main" val="16334774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Vad menas med dominoeffekten?</a:t>
            </a:r>
            <a:endParaRPr lang="sv-SE"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sv-SE" dirty="0" smtClean="0"/>
              <a:t>Sovjets plan för hur de skulle sprida kommunismen från land till land. </a:t>
            </a:r>
          </a:p>
          <a:p>
            <a:pPr marL="514350" indent="-514350">
              <a:buFont typeface="+mj-lt"/>
              <a:buAutoNum type="arabicPeriod"/>
            </a:pPr>
            <a:r>
              <a:rPr lang="sv-SE" dirty="0" smtClean="0">
                <a:solidFill>
                  <a:srgbClr val="00B050"/>
                </a:solidFill>
              </a:rPr>
              <a:t>Ett uttryck för en rädsla som båda sidor hade om att ett land faller till motståndaren så gör resten av länderna det också. </a:t>
            </a:r>
          </a:p>
          <a:p>
            <a:pPr marL="514350" indent="-514350">
              <a:buFont typeface="+mj-lt"/>
              <a:buAutoNum type="arabicPeriod"/>
            </a:pPr>
            <a:r>
              <a:rPr lang="sv-SE" dirty="0" smtClean="0"/>
              <a:t>En anfallsstrategi som innebar snabba och plötsliga  attacker från luftrummet. </a:t>
            </a:r>
          </a:p>
          <a:p>
            <a:pPr marL="514350" indent="-514350">
              <a:buFont typeface="+mj-lt"/>
              <a:buAutoNum type="arabicPeriod"/>
            </a:pPr>
            <a:r>
              <a:rPr lang="sv-SE" dirty="0" smtClean="0"/>
              <a:t>Argentinas ledare Domino Placidos försök att göra hela Syd Amerika kommunistiskt </a:t>
            </a:r>
            <a:endParaRPr lang="sv-SE" dirty="0"/>
          </a:p>
        </p:txBody>
      </p:sp>
    </p:spTree>
    <p:extLst>
      <p:ext uri="{BB962C8B-B14F-4D97-AF65-F5344CB8AC3E}">
        <p14:creationId xmlns:p14="http://schemas.microsoft.com/office/powerpoint/2010/main" val="27896366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20689"/>
            <a:ext cx="7772400" cy="1152127"/>
          </a:xfrm>
        </p:spPr>
        <p:txBody>
          <a:bodyPr>
            <a:normAutofit fontScale="90000"/>
          </a:bodyPr>
          <a:lstStyle/>
          <a:p>
            <a:r>
              <a:rPr lang="sv-SE" dirty="0" smtClean="0"/>
              <a:t>Vilka av följande påståenden beskriver ett </a:t>
            </a:r>
            <a:r>
              <a:rPr lang="sv-SE" dirty="0" err="1" smtClean="0"/>
              <a:t>proxykrig</a:t>
            </a:r>
            <a:r>
              <a:rPr lang="sv-SE" dirty="0" smtClean="0"/>
              <a:t> bäst? </a:t>
            </a:r>
            <a:endParaRPr lang="sv-SE" dirty="0"/>
          </a:p>
        </p:txBody>
      </p:sp>
      <p:sp>
        <p:nvSpPr>
          <p:cNvPr id="3" name="Subtitle 2"/>
          <p:cNvSpPr>
            <a:spLocks noGrp="1"/>
          </p:cNvSpPr>
          <p:nvPr>
            <p:ph type="subTitle" idx="1"/>
          </p:nvPr>
        </p:nvSpPr>
        <p:spPr>
          <a:xfrm>
            <a:off x="1403648" y="2060848"/>
            <a:ext cx="6368752" cy="4176464"/>
          </a:xfrm>
        </p:spPr>
        <p:txBody>
          <a:bodyPr>
            <a:noAutofit/>
          </a:bodyPr>
          <a:lstStyle/>
          <a:p>
            <a:pPr marL="457200" indent="-457200">
              <a:buFont typeface="+mj-lt"/>
              <a:buAutoNum type="arabicPeriod"/>
            </a:pPr>
            <a:r>
              <a:rPr lang="sv-SE" sz="2800" dirty="0" smtClean="0">
                <a:solidFill>
                  <a:schemeClr val="tx1"/>
                </a:solidFill>
              </a:rPr>
              <a:t>Det betyder allianskrig</a:t>
            </a:r>
          </a:p>
          <a:p>
            <a:r>
              <a:rPr lang="sv-SE" sz="2800" dirty="0" smtClean="0">
                <a:solidFill>
                  <a:srgbClr val="00B050"/>
                </a:solidFill>
              </a:rPr>
              <a:t>2.Kriget mellan Assad-regimen och </a:t>
            </a:r>
            <a:r>
              <a:rPr lang="sv-SE" sz="2800" dirty="0" err="1" smtClean="0">
                <a:solidFill>
                  <a:srgbClr val="00B050"/>
                </a:solidFill>
              </a:rPr>
              <a:t>Peshmerga</a:t>
            </a:r>
            <a:r>
              <a:rPr lang="sv-SE" sz="2800" dirty="0" smtClean="0">
                <a:solidFill>
                  <a:srgbClr val="00B050"/>
                </a:solidFill>
              </a:rPr>
              <a:t> (kurdiska rebeller)  i Syrien är ett </a:t>
            </a:r>
            <a:r>
              <a:rPr lang="sv-SE" sz="2800" dirty="0" err="1" smtClean="0">
                <a:solidFill>
                  <a:srgbClr val="00B050"/>
                </a:solidFill>
              </a:rPr>
              <a:t>proxykrig</a:t>
            </a:r>
            <a:r>
              <a:rPr lang="sv-SE" sz="2800" dirty="0" smtClean="0">
                <a:solidFill>
                  <a:srgbClr val="00B050"/>
                </a:solidFill>
              </a:rPr>
              <a:t>.  </a:t>
            </a:r>
          </a:p>
          <a:p>
            <a:r>
              <a:rPr lang="sv-SE" sz="2800" dirty="0" smtClean="0">
                <a:solidFill>
                  <a:schemeClr val="tx1"/>
                </a:solidFill>
              </a:rPr>
              <a:t>3. Ett krig som bygger på att länderna är jämnstarka. </a:t>
            </a:r>
          </a:p>
          <a:p>
            <a:r>
              <a:rPr lang="sv-SE" sz="2800" dirty="0" smtClean="0">
                <a:solidFill>
                  <a:schemeClr val="tx1"/>
                </a:solidFill>
              </a:rPr>
              <a:t>4. </a:t>
            </a:r>
            <a:r>
              <a:rPr lang="sv-SE" sz="2800" dirty="0" smtClean="0">
                <a:solidFill>
                  <a:srgbClr val="00B050"/>
                </a:solidFill>
              </a:rPr>
              <a:t>Proxy betyder fullmakt alltså när ett land ger sin fulla makt till ett annat land och då fungerar som ombud i kriget. </a:t>
            </a:r>
          </a:p>
          <a:p>
            <a:pPr marL="514350" indent="-514350">
              <a:buFont typeface="+mj-lt"/>
              <a:buAutoNum type="arabicPeriod"/>
            </a:pPr>
            <a:endParaRPr lang="sv-SE" sz="2800" dirty="0">
              <a:solidFill>
                <a:srgbClr val="00B050"/>
              </a:solidFill>
            </a:endParaRPr>
          </a:p>
        </p:txBody>
      </p:sp>
    </p:spTree>
    <p:extLst>
      <p:ext uri="{BB962C8B-B14F-4D97-AF65-F5344CB8AC3E}">
        <p14:creationId xmlns:p14="http://schemas.microsoft.com/office/powerpoint/2010/main" val="910965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v-SE" dirty="0" smtClean="0"/>
              <a:t>Vilka av påståendena nedan beskriver begreppet terrorbalans?</a:t>
            </a:r>
            <a:endParaRPr lang="sv-SE"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sv-SE" dirty="0" smtClean="0"/>
              <a:t>Ett avtal mellan USA och Sovjet som byggde på att byta ut tillfångatagna spioner. </a:t>
            </a:r>
          </a:p>
          <a:p>
            <a:pPr marL="514350" indent="-514350">
              <a:buFont typeface="+mj-lt"/>
              <a:buAutoNum type="arabicPeriod"/>
            </a:pPr>
            <a:r>
              <a:rPr lang="sv-SE" dirty="0" smtClean="0"/>
              <a:t> </a:t>
            </a:r>
            <a:r>
              <a:rPr lang="sv-SE" dirty="0" smtClean="0">
                <a:solidFill>
                  <a:srgbClr val="00B050"/>
                </a:solidFill>
              </a:rPr>
              <a:t>När </a:t>
            </a:r>
            <a:r>
              <a:rPr lang="sv-SE" dirty="0" err="1">
                <a:solidFill>
                  <a:srgbClr val="00B050"/>
                </a:solidFill>
              </a:rPr>
              <a:t>W</a:t>
            </a:r>
            <a:r>
              <a:rPr lang="sv-SE" dirty="0" err="1" smtClean="0">
                <a:solidFill>
                  <a:srgbClr val="00B050"/>
                </a:solidFill>
              </a:rPr>
              <a:t>arzawa</a:t>
            </a:r>
            <a:r>
              <a:rPr lang="sv-SE" dirty="0" smtClean="0">
                <a:solidFill>
                  <a:srgbClr val="00B050"/>
                </a:solidFill>
              </a:rPr>
              <a:t> pakten och Nato upprätthöll fred genom hot om kärnvapenkrig. </a:t>
            </a:r>
          </a:p>
          <a:p>
            <a:pPr marL="514350" indent="-514350">
              <a:buFont typeface="+mj-lt"/>
              <a:buAutoNum type="arabicPeriod"/>
            </a:pPr>
            <a:r>
              <a:rPr lang="sv-SE" dirty="0" smtClean="0"/>
              <a:t>Så beskrev Lyndon B Johnson orsakerna till att det ibland krävs militära insatser även mot civila i Vietnam. </a:t>
            </a:r>
          </a:p>
          <a:p>
            <a:pPr marL="514350" indent="-514350">
              <a:buFont typeface="+mj-lt"/>
              <a:buAutoNum type="arabicPeriod"/>
            </a:pPr>
            <a:r>
              <a:rPr lang="sv-SE" dirty="0" smtClean="0"/>
              <a:t>En </a:t>
            </a:r>
            <a:r>
              <a:rPr lang="sv-SE" dirty="0" err="1" smtClean="0"/>
              <a:t>punklåt</a:t>
            </a:r>
            <a:r>
              <a:rPr lang="sv-SE" dirty="0" smtClean="0"/>
              <a:t> skriven av strebers</a:t>
            </a:r>
          </a:p>
          <a:p>
            <a:pPr marL="514350" indent="-514350">
              <a:buFont typeface="+mj-lt"/>
              <a:buAutoNum type="arabicPeriod"/>
            </a:pPr>
            <a:endParaRPr lang="sv-SE" dirty="0" smtClean="0"/>
          </a:p>
          <a:p>
            <a:pPr marL="0" indent="0">
              <a:buNone/>
            </a:pPr>
            <a:endParaRPr lang="sv-SE" dirty="0" smtClean="0"/>
          </a:p>
          <a:p>
            <a:endParaRPr lang="sv-SE" dirty="0"/>
          </a:p>
        </p:txBody>
      </p:sp>
    </p:spTree>
    <p:extLst>
      <p:ext uri="{BB962C8B-B14F-4D97-AF65-F5344CB8AC3E}">
        <p14:creationId xmlns:p14="http://schemas.microsoft.com/office/powerpoint/2010/main" val="2994979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Kommentar:</a:t>
            </a:r>
            <a:endParaRPr lang="sv-SE" dirty="0"/>
          </a:p>
        </p:txBody>
      </p:sp>
      <p:sp>
        <p:nvSpPr>
          <p:cNvPr id="3" name="Content Placeholder 2"/>
          <p:cNvSpPr>
            <a:spLocks noGrp="1"/>
          </p:cNvSpPr>
          <p:nvPr>
            <p:ph idx="1"/>
          </p:nvPr>
        </p:nvSpPr>
        <p:spPr/>
        <p:txBody>
          <a:bodyPr/>
          <a:lstStyle/>
          <a:p>
            <a:r>
              <a:rPr lang="sv-SE" dirty="0" smtClean="0"/>
              <a:t>Terrorbalans är konstigt nog också en anledning till att det var någon sorts konstgjord- andnings fred mellan Sovjet och USA. Så kallad </a:t>
            </a:r>
            <a:r>
              <a:rPr lang="sv-SE" dirty="0" err="1" smtClean="0"/>
              <a:t>loose-loose</a:t>
            </a:r>
            <a:r>
              <a:rPr lang="sv-SE" dirty="0" smtClean="0"/>
              <a:t> </a:t>
            </a:r>
            <a:r>
              <a:rPr lang="sv-SE" dirty="0" err="1" smtClean="0"/>
              <a:t>situtiaton</a:t>
            </a:r>
            <a:r>
              <a:rPr lang="sv-SE" dirty="0" smtClean="0"/>
              <a:t>. </a:t>
            </a:r>
          </a:p>
          <a:p>
            <a:r>
              <a:rPr lang="sv-SE" dirty="0" smtClean="0"/>
              <a:t>Om Sovjet hade bombat USA så hade hämnden blivit än värre för Sovjet. Ingen av länderna </a:t>
            </a:r>
            <a:r>
              <a:rPr lang="sv-SE" smtClean="0"/>
              <a:t>var villiga att ta den risken!</a:t>
            </a:r>
            <a:endParaRPr lang="sv-SE" dirty="0"/>
          </a:p>
        </p:txBody>
      </p:sp>
    </p:spTree>
    <p:extLst>
      <p:ext uri="{BB962C8B-B14F-4D97-AF65-F5344CB8AC3E}">
        <p14:creationId xmlns:p14="http://schemas.microsoft.com/office/powerpoint/2010/main" val="38694195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531</TotalTime>
  <Words>980</Words>
  <Application>Microsoft Office PowerPoint</Application>
  <PresentationFormat>On-screen Show (4:3)</PresentationFormat>
  <Paragraphs>71</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Vilket land hade revolution 1956</vt:lpstr>
      <vt:lpstr>Vilket påstående anser ni stämmer bäst? Varför kallas kriget för ”Det Kalla Kriget? </vt:lpstr>
      <vt:lpstr>Kommentar:</vt:lpstr>
      <vt:lpstr>Vad menas med järnridån?</vt:lpstr>
      <vt:lpstr>Vad innebar Marshallplanen?</vt:lpstr>
      <vt:lpstr>Vad menas med dominoeffekten?</vt:lpstr>
      <vt:lpstr>Vilka av följande påståenden beskriver ett proxykrig bäst? </vt:lpstr>
      <vt:lpstr>Vilka av påståendena nedan beskriver begreppet terrorbalans?</vt:lpstr>
      <vt:lpstr>Kommentar:</vt:lpstr>
      <vt:lpstr>Vilka av följande händelser blev nästan en utlösande faktor till varmt krig mellan USA-Sovjet? </vt:lpstr>
      <vt:lpstr>Kommentar</vt:lpstr>
      <vt:lpstr>Vilka påståenden om Angola och Sydkorea stämmer bäst?</vt:lpstr>
      <vt:lpstr>Hur gick det i Vietnam kriget? Vilket påstående stämmer bäst? </vt:lpstr>
      <vt:lpstr>Vad menas med glasnost och perestrojka</vt:lpstr>
      <vt:lpstr>Vem hade störst roll i att Kalla kriget upphörde?</vt:lpstr>
      <vt:lpstr>PowerPoint Presentation</vt:lpstr>
    </vt:vector>
  </TitlesOfParts>
  <Company>International Swedish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Vilket påstående anser ni stämmer bäst? Varför kallas kriget för ”Det Kalla Kriget?</dc:title>
  <dc:creator>Oscar Seidler</dc:creator>
  <cp:lastModifiedBy>Oscar Seidler</cp:lastModifiedBy>
  <cp:revision>10</cp:revision>
  <dcterms:created xsi:type="dcterms:W3CDTF">2016-02-09T07:16:56Z</dcterms:created>
  <dcterms:modified xsi:type="dcterms:W3CDTF">2016-02-23T07:41:38Z</dcterms:modified>
</cp:coreProperties>
</file>